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851" r:id="rId2"/>
  </p:sldMasterIdLst>
  <p:notesMasterIdLst>
    <p:notesMasterId r:id="rId18"/>
  </p:notesMasterIdLst>
  <p:handoutMasterIdLst>
    <p:handoutMasterId r:id="rId19"/>
  </p:handoutMasterIdLst>
  <p:sldIdLst>
    <p:sldId id="256" r:id="rId3"/>
    <p:sldId id="312" r:id="rId4"/>
    <p:sldId id="313" r:id="rId5"/>
    <p:sldId id="325" r:id="rId6"/>
    <p:sldId id="326" r:id="rId7"/>
    <p:sldId id="334" r:id="rId8"/>
    <p:sldId id="338" r:id="rId9"/>
    <p:sldId id="336" r:id="rId10"/>
    <p:sldId id="337" r:id="rId11"/>
    <p:sldId id="327" r:id="rId12"/>
    <p:sldId id="329" r:id="rId13"/>
    <p:sldId id="335" r:id="rId14"/>
    <p:sldId id="333" r:id="rId15"/>
    <p:sldId id="317" r:id="rId16"/>
    <p:sldId id="332" r:id="rId1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75B000"/>
    <a:srgbClr val="C49500"/>
    <a:srgbClr val="161E56"/>
    <a:srgbClr val="295D6D"/>
    <a:srgbClr val="FFCE33"/>
    <a:srgbClr val="1C4954"/>
    <a:srgbClr val="339933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4" autoAdjust="0"/>
    <p:restoredTop sz="94660"/>
  </p:normalViewPr>
  <p:slideViewPr>
    <p:cSldViewPr>
      <p:cViewPr>
        <p:scale>
          <a:sx n="75" d="100"/>
          <a:sy n="75" d="100"/>
        </p:scale>
        <p:origin x="-768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pitchFamily="-108" charset="-128"/>
              </a:defRPr>
            </a:lvl1pPr>
          </a:lstStyle>
          <a:p>
            <a:pPr>
              <a:defRPr/>
            </a:pPr>
            <a:fld id="{B8D25A01-7828-4456-A79A-7B075019056F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pitchFamily="-108" charset="-128"/>
              </a:defRPr>
            </a:lvl1pPr>
          </a:lstStyle>
          <a:p>
            <a:pPr>
              <a:defRPr/>
            </a:pPr>
            <a:fld id="{6BCAC989-7C71-40F1-9D6C-92F99241CF5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7198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20EB52DB-E50F-4CC1-B45C-8F7E7B2D2E47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87A887D2-FC62-4901-A732-C0B1DF58DBA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3413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  <p:sp>
        <p:nvSpPr>
          <p:cNvPr id="256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EA6F6A-F472-4D29-9BE7-2F7A29B00031}" type="slidenum">
              <a:rPr lang="it-IT">
                <a:latin typeface="Calibri" pitchFamily="34" charset="0"/>
                <a:ea typeface="ＭＳ Ｐゴシック" pitchFamily="34" charset="-128"/>
              </a:rPr>
              <a:pPr/>
              <a:t>1</a:t>
            </a:fld>
            <a:endParaRPr lang="it-IT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512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512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sp>
        <p:nvSpPr>
          <p:cNvPr id="5" name="Oval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pic>
        <p:nvPicPr>
          <p:cNvPr id="6" name="Immagine 16" descr="logo solo quadrati 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4314825"/>
            <a:ext cx="642937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2AA6DE-898A-4B5E-B565-2ACA2379C18B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8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z="2000"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9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0DDEDD-A632-405C-A180-C1EB23BFF66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F2C56E-8568-48E6-BD76-E3D633D41B57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A556C6-3F67-470C-91A9-B0C79493C6A3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B206C8-93C1-43B2-A01D-DED2730C3E04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7A67E6-8E50-4BD7-A682-E57C9407C0D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C6E9-A139-41F6-AA37-92E85B0690E2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0891E-D28E-443E-AD8C-0672364ABFE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46A39-B77C-411C-BB83-FEA3E4028B3B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C4DD-D8DE-40BC-8295-39B6AFAE76F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40630-1080-474A-8B83-8A3FED4B42F1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8576-1154-4C8E-A5D3-C22F8B4E501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DDEA7-0DE3-4980-BA1E-5669F13F61B6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2A23-4D3B-47F4-8F3F-7CF92553EBD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E463F-D5F2-4573-BEA3-D0439BB3FB8C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FBBB-656B-43BB-B071-49CDF338A51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D81-65CC-4B36-A47E-B841B80E2221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E1B4-B008-4627-9F8A-689180F05C0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29222-A600-4F82-B1BD-A05DAC9C0461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16455-914A-48C0-BBB8-DFB3A81BE17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C5C69-E1E2-4AFD-884B-AEF496ABF0B4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D9036-C1B9-4717-BFFA-B33439604A4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64FFDF-15DC-43B7-A96C-A04270C62F70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ACB05F-0D46-4A16-A7F7-483B8652D21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57E1B-F5B6-4BB8-80EF-F2A20F65BE51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7579E-12F3-43EB-8625-282E80E9A1A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8F23-9B25-4E0C-9E2A-97C1786CAFAF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6704-16E0-4289-93B4-CB9003FE868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347A7-60A3-4119-AD99-8FDD7CE3208E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2A04-F885-4FA5-B3E0-027F4D768F6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 sz="12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it-IT"/>
              <a:t>12/10/2011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it-IT"/>
              <a:t>Coop. Terra Mia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it-IT"/>
              <a:t>Convention operatori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sp>
        <p:nvSpPr>
          <p:cNvPr id="7" name="Oval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922723-7BE5-426E-8AD8-1B9C1550DC9E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A615C3-8DAF-4F8A-AA0B-A88E44A3A91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2CBB64-A1AE-4B21-9BAD-4F4878F8CB34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B1CF6D-71BA-4B77-A8DF-E406C3826C4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C8E8AA-3383-49B9-A082-4D6794F8BD8F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D39034-A4FE-434F-9CED-69DF05298A2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DF16A6-6870-4C45-A230-CE100B66C88E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677C64-9DD8-4727-AE81-26950DE5ED6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3" name="Rettangolo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C55A1D-4B8C-4209-9447-6175C9B1FC1F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2EF566-A24A-490F-9790-12536FA99E2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D406FC-26C1-4F43-806E-3BEBE1BE4202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74A0E2-1C5D-4BF5-AAAD-EF9CA2B813F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-108" charset="2"/>
              <a:buNone/>
              <a:defRPr/>
            </a:pPr>
            <a:endParaRPr lang="en-US" sz="3200"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6" name="Elaborazione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rgbClr val="EBDAB1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7" name="Elaborazione 15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52B7DF-2430-4362-BCAE-AF1EE2A5A519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15CA2-975F-4DEC-AC93-CB9FFD412F83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1027" name="Ovale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dist="25400" dir="5400000" algn="tl" rotWithShape="0">
              <a:srgbClr val="AFA58D">
                <a:alpha val="8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33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B5A788"/>
                </a:solidFill>
                <a:latin typeface="Gill Sans MT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E82E1C0B-AA6E-4E3A-880A-E6BA8347FBC6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B5A788"/>
                </a:solidFill>
                <a:latin typeface="Gill Sans MT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B5A788"/>
                </a:solidFill>
                <a:latin typeface="Gill Sans MT" pitchFamily="-108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7" name="Rettangolo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1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ＭＳ Ｐゴシック" pitchFamily="-108" charset="-128"/>
              </a:defRPr>
            </a:lvl1pPr>
          </a:lstStyle>
          <a:p>
            <a:pPr>
              <a:defRPr/>
            </a:pPr>
            <a:fld id="{5879FD0C-5CC3-41C0-AD0F-6900F6F24C81}" type="datetime1">
              <a:rPr lang="it-IT"/>
              <a:pPr>
                <a:defRPr/>
              </a:pPr>
              <a:t>21/02/17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ＭＳ Ｐゴシック" pitchFamily="-108" charset="-128"/>
              </a:defRPr>
            </a:lvl1pPr>
          </a:lstStyle>
          <a:p>
            <a:pPr>
              <a:defRPr/>
            </a:pPr>
            <a:fld id="{C7B20B5F-05B1-4541-B548-6635DC25868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32" r:id="rId2"/>
    <p:sldLayoutId id="2147484333" r:id="rId3"/>
    <p:sldLayoutId id="2147484334" r:id="rId4"/>
    <p:sldLayoutId id="2147484335" r:id="rId5"/>
    <p:sldLayoutId id="2147484336" r:id="rId6"/>
    <p:sldLayoutId id="2147484337" r:id="rId7"/>
    <p:sldLayoutId id="2147484338" r:id="rId8"/>
    <p:sldLayoutId id="2147484339" r:id="rId9"/>
    <p:sldLayoutId id="2147484340" r:id="rId10"/>
    <p:sldLayoutId id="2147484341" r:id="rId11"/>
    <p:sldLayoutId id="214748435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5157192"/>
            <a:ext cx="86244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i="1" dirty="0" smtClean="0">
                <a:solidFill>
                  <a:srgbClr val="660066"/>
                </a:solidFill>
              </a:rPr>
              <a:t> </a:t>
            </a:r>
            <a:endParaRPr lang="it-IT" sz="2800" dirty="0">
              <a:solidFill>
                <a:srgbClr val="660066"/>
              </a:solidFill>
            </a:endParaRPr>
          </a:p>
        </p:txBody>
      </p:sp>
      <p:pic>
        <p:nvPicPr>
          <p:cNvPr id="6" name="Immagine 5" descr="83518d_9a8e5d210f1df7cae3b9384e300812f8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281119"/>
            <a:ext cx="8856984" cy="7569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1043608" y="4581128"/>
            <a:ext cx="8100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Ciò </a:t>
            </a:r>
            <a:r>
              <a:rPr lang="it-IT" sz="2800" dirty="0"/>
              <a:t>che conta non è più la proprietà dei mezzi di produzione </a:t>
            </a:r>
            <a:r>
              <a:rPr lang="it-IT" sz="2800" dirty="0" smtClean="0"/>
              <a:t>ma </a:t>
            </a:r>
            <a:r>
              <a:rPr lang="it-IT" sz="2800" dirty="0"/>
              <a:t>la possibilità di </a:t>
            </a:r>
            <a:r>
              <a:rPr lang="it-IT" sz="2800" dirty="0" smtClean="0">
                <a:solidFill>
                  <a:srgbClr val="C32D2E"/>
                </a:solidFill>
              </a:rPr>
              <a:t>share</a:t>
            </a:r>
            <a:endParaRPr lang="it-IT" sz="2800" dirty="0">
              <a:solidFill>
                <a:srgbClr val="C32D2E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971600" y="5805264"/>
            <a:ext cx="81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Combinazione </a:t>
            </a:r>
            <a:r>
              <a:rPr lang="it-IT" sz="2800" dirty="0"/>
              <a:t>ottimale tra </a:t>
            </a:r>
            <a:r>
              <a:rPr lang="it-IT" sz="2800" dirty="0">
                <a:solidFill>
                  <a:srgbClr val="C32D2E"/>
                </a:solidFill>
              </a:rPr>
              <a:t>inventare</a:t>
            </a:r>
            <a:r>
              <a:rPr lang="it-IT" sz="2800" dirty="0"/>
              <a:t> localmente e </a:t>
            </a:r>
            <a:r>
              <a:rPr lang="it-IT" sz="2800" dirty="0">
                <a:solidFill>
                  <a:srgbClr val="C32D2E"/>
                </a:solidFill>
              </a:rPr>
              <a:t>produrre</a:t>
            </a:r>
            <a:r>
              <a:rPr lang="it-IT" sz="2800" dirty="0"/>
              <a:t> globalmente </a:t>
            </a:r>
          </a:p>
        </p:txBody>
      </p:sp>
      <p:sp>
        <p:nvSpPr>
          <p:cNvPr id="2" name="Rettangolo 1"/>
          <p:cNvSpPr/>
          <p:nvPr/>
        </p:nvSpPr>
        <p:spPr>
          <a:xfrm>
            <a:off x="1043608" y="2391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C32D2E"/>
                </a:solidFill>
              </a:rPr>
              <a:t>IL MOVIMENTO MAKER</a:t>
            </a:r>
            <a:endParaRPr lang="it-IT" sz="3600" b="1" dirty="0">
              <a:solidFill>
                <a:srgbClr val="C32D2E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43608" y="908720"/>
            <a:ext cx="8100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Persone </a:t>
            </a:r>
            <a:r>
              <a:rPr lang="it-IT" sz="2800" dirty="0"/>
              <a:t>di diversa formazione che </a:t>
            </a:r>
            <a:r>
              <a:rPr lang="it-IT" sz="2800" dirty="0">
                <a:solidFill>
                  <a:srgbClr val="C32D2E"/>
                </a:solidFill>
              </a:rPr>
              <a:t>condividono</a:t>
            </a:r>
            <a:r>
              <a:rPr lang="it-IT" sz="2800" dirty="0"/>
              <a:t> </a:t>
            </a:r>
            <a:r>
              <a:rPr lang="it-IT" sz="2800" dirty="0" smtClean="0"/>
              <a:t>capacità </a:t>
            </a:r>
            <a:r>
              <a:rPr lang="it-IT" sz="2800" dirty="0"/>
              <a:t>tecniche e </a:t>
            </a:r>
            <a:r>
              <a:rPr lang="it-IT" sz="2800" dirty="0" smtClean="0"/>
              <a:t> </a:t>
            </a:r>
            <a:r>
              <a:rPr lang="it-IT" sz="2800" dirty="0"/>
              <a:t>applicazione creativa </a:t>
            </a:r>
            <a:r>
              <a:rPr lang="it-IT" sz="2800" dirty="0" smtClean="0"/>
              <a:t>per fabbricare </a:t>
            </a:r>
            <a:r>
              <a:rPr lang="it-IT" sz="2800" dirty="0"/>
              <a:t>oggetti o inventare soluzioni </a:t>
            </a:r>
            <a:r>
              <a:rPr lang="it-IT" sz="2800" dirty="0">
                <a:solidFill>
                  <a:srgbClr val="C32D2E"/>
                </a:solidFill>
              </a:rPr>
              <a:t>innovative</a:t>
            </a:r>
            <a:r>
              <a:rPr lang="it-IT" sz="2800" dirty="0"/>
              <a:t>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899592" y="2852936"/>
            <a:ext cx="8100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kern="1200" dirty="0" smtClean="0"/>
              <a:t>Stiamo </a:t>
            </a:r>
            <a:r>
              <a:rPr lang="it-IT" sz="2800" kern="1200" dirty="0"/>
              <a:t>assistendo a un’innovazione che parte </a:t>
            </a:r>
            <a:r>
              <a:rPr lang="it-IT" sz="2800" kern="1200" dirty="0">
                <a:solidFill>
                  <a:srgbClr val="C32D2E"/>
                </a:solidFill>
              </a:rPr>
              <a:t>dal basso</a:t>
            </a:r>
            <a:r>
              <a:rPr lang="it-IT" sz="2800" kern="1200" dirty="0"/>
              <a:t> a opera di un enorme numero di </a:t>
            </a:r>
            <a:r>
              <a:rPr lang="it-IT" sz="2800" kern="1200" dirty="0" smtClean="0"/>
              <a:t>appassionati</a:t>
            </a:r>
            <a:r>
              <a:rPr lang="it-IT" sz="2800" kern="1200" dirty="0"/>
              <a:t>, imprenditori e professionisti </a:t>
            </a:r>
          </a:p>
        </p:txBody>
      </p:sp>
    </p:spTree>
    <p:extLst>
      <p:ext uri="{BB962C8B-B14F-4D97-AF65-F5344CB8AC3E}">
        <p14:creationId xmlns:p14="http://schemas.microsoft.com/office/powerpoint/2010/main" val="111207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4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1043608" y="1916832"/>
            <a:ext cx="8100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Macchine </a:t>
            </a:r>
            <a:r>
              <a:rPr lang="it-IT" sz="2800" dirty="0" smtClean="0">
                <a:solidFill>
                  <a:srgbClr val="C32D2E"/>
                </a:solidFill>
              </a:rPr>
              <a:t>hard</a:t>
            </a:r>
            <a:r>
              <a:rPr lang="it-IT" sz="2800" dirty="0" smtClean="0"/>
              <a:t> e </a:t>
            </a:r>
            <a:r>
              <a:rPr lang="it-IT" sz="2800" dirty="0" smtClean="0">
                <a:solidFill>
                  <a:srgbClr val="C32D2E"/>
                </a:solidFill>
              </a:rPr>
              <a:t>soft</a:t>
            </a:r>
            <a:r>
              <a:rPr lang="it-IT" sz="2800" dirty="0" smtClean="0"/>
              <a:t> (Stampa 3D, </a:t>
            </a:r>
            <a:r>
              <a:rPr lang="it-IT" sz="2800" dirty="0"/>
              <a:t>laser </a:t>
            </a:r>
            <a:r>
              <a:rPr lang="it-IT" sz="2800" dirty="0" smtClean="0"/>
              <a:t>cutter…) </a:t>
            </a:r>
            <a:endParaRPr lang="it-IT" sz="2800" dirty="0"/>
          </a:p>
        </p:txBody>
      </p:sp>
      <p:sp>
        <p:nvSpPr>
          <p:cNvPr id="9" name="Rettangolo 8"/>
          <p:cNvSpPr/>
          <p:nvPr/>
        </p:nvSpPr>
        <p:spPr>
          <a:xfrm>
            <a:off x="971600" y="5733256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Favorire </a:t>
            </a:r>
            <a:r>
              <a:rPr lang="it-IT" sz="2800" dirty="0"/>
              <a:t>l’organizzazione di workshop, concorsi, seminari, </a:t>
            </a:r>
            <a:r>
              <a:rPr lang="it-IT" sz="2800" dirty="0" smtClean="0">
                <a:solidFill>
                  <a:srgbClr val="C32D2E"/>
                </a:solidFill>
              </a:rPr>
              <a:t>ricerca </a:t>
            </a:r>
            <a:endParaRPr lang="it-IT" sz="2800" dirty="0">
              <a:solidFill>
                <a:srgbClr val="C32D2E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038507" y="2636912"/>
            <a:ext cx="8100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solidFill>
                  <a:srgbClr val="C32D2E"/>
                </a:solidFill>
              </a:rPr>
              <a:t>Creazione</a:t>
            </a:r>
            <a:r>
              <a:rPr lang="it-IT" sz="2800" dirty="0" smtClean="0"/>
              <a:t> </a:t>
            </a:r>
            <a:r>
              <a:rPr lang="it-IT" sz="2800" dirty="0"/>
              <a:t>di oggetti e sistemi per la risoluzione di problemi o per </a:t>
            </a:r>
            <a:r>
              <a:rPr lang="it-IT" sz="2800" dirty="0" smtClean="0"/>
              <a:t>pura creatività</a:t>
            </a:r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1043608" y="-27219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solidFill>
                  <a:schemeClr val="accent3"/>
                </a:solidFill>
              </a:rPr>
              <a:t>UN FABLAB</a:t>
            </a:r>
            <a:endParaRPr lang="it-IT" sz="3600" b="1" dirty="0"/>
          </a:p>
        </p:txBody>
      </p:sp>
      <p:sp>
        <p:nvSpPr>
          <p:cNvPr id="5" name="Rettangolo 4"/>
          <p:cNvSpPr/>
          <p:nvPr/>
        </p:nvSpPr>
        <p:spPr>
          <a:xfrm>
            <a:off x="971600" y="764704"/>
            <a:ext cx="81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Un </a:t>
            </a:r>
            <a:r>
              <a:rPr lang="it-IT" sz="2800" dirty="0" smtClean="0">
                <a:solidFill>
                  <a:srgbClr val="C32D2E"/>
                </a:solidFill>
              </a:rPr>
              <a:t>laboratorio</a:t>
            </a:r>
            <a:r>
              <a:rPr lang="it-IT" sz="2800" dirty="0" smtClean="0"/>
              <a:t> attrezzato, aperto </a:t>
            </a:r>
            <a:r>
              <a:rPr lang="it-IT" sz="2800" dirty="0"/>
              <a:t>al </a:t>
            </a:r>
            <a:r>
              <a:rPr lang="it-IT" sz="2800" dirty="0" smtClean="0"/>
              <a:t>pubblico,  </a:t>
            </a:r>
            <a:r>
              <a:rPr lang="it-IT" sz="2800" dirty="0"/>
              <a:t>in grado di trasformare idee in prototipi e prodotti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899592" y="3861048"/>
            <a:ext cx="82444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solidFill>
                  <a:srgbClr val="C32D2E"/>
                </a:solidFill>
              </a:rPr>
              <a:t>Ambiti</a:t>
            </a:r>
            <a:r>
              <a:rPr lang="it-IT" sz="2800" dirty="0" smtClean="0"/>
              <a:t>: Design</a:t>
            </a:r>
            <a:r>
              <a:rPr lang="it-IT" sz="2800" dirty="0"/>
              <a:t>, </a:t>
            </a:r>
            <a:r>
              <a:rPr lang="it-IT" sz="2800" dirty="0" smtClean="0"/>
              <a:t>Architettura, </a:t>
            </a:r>
            <a:r>
              <a:rPr lang="it-IT" sz="2800" dirty="0"/>
              <a:t>prototipazione elettronica, </a:t>
            </a:r>
            <a:r>
              <a:rPr lang="it-IT" sz="2800" dirty="0" smtClean="0"/>
              <a:t>realizzazione </a:t>
            </a:r>
            <a:r>
              <a:rPr lang="it-IT" sz="2800" dirty="0"/>
              <a:t>di ambienti e prodotti interattivi, alla narrazione attraverso le immagini ed i </a:t>
            </a:r>
            <a:r>
              <a:rPr lang="it-IT" sz="2800" dirty="0" smtClean="0"/>
              <a:t>suoni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676611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" grpId="0"/>
      <p:bldP spid="5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71600" y="3501008"/>
            <a:ext cx="81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Promozione </a:t>
            </a:r>
            <a:r>
              <a:rPr lang="it-IT" sz="2800" dirty="0"/>
              <a:t>e la divulgazione della cultura </a:t>
            </a:r>
            <a:r>
              <a:rPr lang="it-IT" sz="2800" dirty="0">
                <a:solidFill>
                  <a:srgbClr val="C32D2E"/>
                </a:solidFill>
              </a:rPr>
              <a:t>Open Source </a:t>
            </a:r>
          </a:p>
        </p:txBody>
      </p:sp>
      <p:sp>
        <p:nvSpPr>
          <p:cNvPr id="6" name="Rettangolo 5"/>
          <p:cNvSpPr/>
          <p:nvPr/>
        </p:nvSpPr>
        <p:spPr>
          <a:xfrm>
            <a:off x="1043608" y="4869160"/>
            <a:ext cx="8100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Metodi </a:t>
            </a:r>
            <a:r>
              <a:rPr lang="it-IT" sz="2800" dirty="0"/>
              <a:t>produttivi attenti all’impatto</a:t>
            </a:r>
            <a:r>
              <a:rPr lang="it-IT" sz="2800" dirty="0">
                <a:solidFill>
                  <a:srgbClr val="C32D2E"/>
                </a:solidFill>
              </a:rPr>
              <a:t> ambientale</a:t>
            </a:r>
            <a:r>
              <a:rPr lang="it-IT" sz="2800" dirty="0"/>
              <a:t> 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5661248"/>
            <a:ext cx="81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Sviluppo </a:t>
            </a:r>
            <a:r>
              <a:rPr lang="it-IT" sz="2800" dirty="0"/>
              <a:t>di </a:t>
            </a:r>
            <a:r>
              <a:rPr lang="it-IT" sz="2800" dirty="0">
                <a:solidFill>
                  <a:srgbClr val="C32D2E"/>
                </a:solidFill>
              </a:rPr>
              <a:t>reti</a:t>
            </a:r>
            <a:r>
              <a:rPr lang="it-IT" sz="2800" dirty="0"/>
              <a:t> di condivisione tra Fablab esistenti sul territorio nazionale ed estero </a:t>
            </a:r>
          </a:p>
        </p:txBody>
      </p:sp>
      <p:sp>
        <p:nvSpPr>
          <p:cNvPr id="8" name="Rettangolo 7"/>
          <p:cNvSpPr/>
          <p:nvPr/>
        </p:nvSpPr>
        <p:spPr>
          <a:xfrm>
            <a:off x="1043608" y="1052736"/>
            <a:ext cx="8100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Centralità </a:t>
            </a:r>
            <a:r>
              <a:rPr lang="it-IT" sz="2800" dirty="0"/>
              <a:t>della formazione e dello </a:t>
            </a:r>
            <a:r>
              <a:rPr lang="it-IT" sz="2800" dirty="0">
                <a:solidFill>
                  <a:srgbClr val="C32D2E"/>
                </a:solidFill>
              </a:rPr>
              <a:t>scambio</a:t>
            </a:r>
            <a:r>
              <a:rPr lang="it-IT" sz="2800" dirty="0"/>
              <a:t> di conoscenze come mezzo di </a:t>
            </a:r>
            <a:r>
              <a:rPr lang="it-IT" sz="2800" dirty="0" smtClean="0"/>
              <a:t>crescita</a:t>
            </a:r>
            <a:endParaRPr lang="it-IT" sz="2800" dirty="0"/>
          </a:p>
        </p:txBody>
      </p:sp>
      <p:sp>
        <p:nvSpPr>
          <p:cNvPr id="9" name="Rettangolo 8"/>
          <p:cNvSpPr/>
          <p:nvPr/>
        </p:nvSpPr>
        <p:spPr>
          <a:xfrm>
            <a:off x="1043608" y="2276872"/>
            <a:ext cx="8244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Incontro </a:t>
            </a:r>
            <a:r>
              <a:rPr lang="it-IT" sz="2800" dirty="0" smtClean="0">
                <a:solidFill>
                  <a:srgbClr val="C32D2E"/>
                </a:solidFill>
              </a:rPr>
              <a:t>fisico</a:t>
            </a:r>
            <a:r>
              <a:rPr lang="it-IT" sz="2800" dirty="0" smtClean="0"/>
              <a:t> e </a:t>
            </a:r>
            <a:r>
              <a:rPr lang="it-IT" sz="2800" dirty="0" smtClean="0">
                <a:solidFill>
                  <a:srgbClr val="C32D2E"/>
                </a:solidFill>
              </a:rPr>
              <a:t>virtuale</a:t>
            </a:r>
            <a:r>
              <a:rPr lang="it-IT" sz="2800" dirty="0" smtClean="0"/>
              <a:t> per la </a:t>
            </a:r>
            <a:r>
              <a:rPr lang="it-IT" sz="2800" dirty="0"/>
              <a:t>condivisione </a:t>
            </a:r>
            <a:r>
              <a:rPr lang="it-IT" sz="2800" dirty="0" smtClean="0"/>
              <a:t>delle idee e delle creazioni</a:t>
            </a:r>
            <a:endParaRPr lang="it-IT" sz="2800" dirty="0"/>
          </a:p>
        </p:txBody>
      </p:sp>
      <p:sp>
        <p:nvSpPr>
          <p:cNvPr id="2" name="Rettangolo 1"/>
          <p:cNvSpPr/>
          <p:nvPr/>
        </p:nvSpPr>
        <p:spPr>
          <a:xfrm>
            <a:off x="1043608" y="188640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C32D2E"/>
                </a:solidFill>
              </a:rPr>
              <a:t>UNA VETRINA DEI </a:t>
            </a:r>
            <a:r>
              <a:rPr lang="it-IT" sz="3600" b="1" dirty="0" smtClean="0">
                <a:solidFill>
                  <a:srgbClr val="C32D2E"/>
                </a:solidFill>
              </a:rPr>
              <a:t>PROTOTIPI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171505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16597" y="188640"/>
            <a:ext cx="7975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C32D2E"/>
                </a:solidFill>
              </a:rPr>
              <a:t>UN INCUBATORE DI TALENTI</a:t>
            </a:r>
            <a:endParaRPr lang="it-IT" sz="3600" b="1" dirty="0">
              <a:solidFill>
                <a:srgbClr val="80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000035" y="1196752"/>
            <a:ext cx="8143965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Creare </a:t>
            </a:r>
            <a:r>
              <a:rPr lang="it-IT" sz="3600" dirty="0" smtClean="0">
                <a:solidFill>
                  <a:srgbClr val="C32D2E"/>
                </a:solidFill>
              </a:rPr>
              <a:t>occupazione</a:t>
            </a:r>
            <a:endParaRPr lang="it-IT" sz="3600" dirty="0">
              <a:solidFill>
                <a:srgbClr val="C32D2E"/>
              </a:solidFill>
            </a:endParaRPr>
          </a:p>
          <a:p>
            <a:endParaRPr lang="it-IT" sz="3600" dirty="0" smtClean="0"/>
          </a:p>
          <a:p>
            <a:r>
              <a:rPr lang="it-IT" sz="3600" dirty="0" smtClean="0"/>
              <a:t>Costruire “</a:t>
            </a:r>
            <a:r>
              <a:rPr lang="it-IT" sz="3600" dirty="0">
                <a:solidFill>
                  <a:srgbClr val="C32D2E"/>
                </a:solidFill>
              </a:rPr>
              <a:t>ponte</a:t>
            </a:r>
            <a:r>
              <a:rPr lang="it-IT" sz="3600" dirty="0" smtClean="0"/>
              <a:t>” tra formazione  e mondo professionale</a:t>
            </a:r>
            <a:endParaRPr lang="it-IT" sz="3600" dirty="0"/>
          </a:p>
          <a:p>
            <a:endParaRPr lang="it-IT" sz="3600" dirty="0" smtClean="0"/>
          </a:p>
          <a:p>
            <a:r>
              <a:rPr lang="it-IT" sz="3600" dirty="0" smtClean="0"/>
              <a:t>Promuovere </a:t>
            </a:r>
            <a:r>
              <a:rPr lang="it-IT" sz="3600" dirty="0" smtClean="0">
                <a:solidFill>
                  <a:srgbClr val="C32D2E"/>
                </a:solidFill>
              </a:rPr>
              <a:t>innovazione</a:t>
            </a:r>
            <a:r>
              <a:rPr lang="it-IT" sz="3600" dirty="0" smtClean="0"/>
              <a:t> web </a:t>
            </a:r>
            <a:r>
              <a:rPr lang="it-IT" sz="3600" dirty="0" err="1" smtClean="0"/>
              <a:t>based</a:t>
            </a:r>
            <a:r>
              <a:rPr lang="it-IT" sz="3600" dirty="0"/>
              <a:t>;</a:t>
            </a:r>
          </a:p>
          <a:p>
            <a:endParaRPr lang="it-IT" sz="3600" dirty="0" smtClean="0"/>
          </a:p>
          <a:p>
            <a:r>
              <a:rPr lang="it-IT" sz="3600" dirty="0" smtClean="0"/>
              <a:t>Generare </a:t>
            </a:r>
            <a:r>
              <a:rPr lang="it-IT" sz="3600" dirty="0" smtClean="0">
                <a:solidFill>
                  <a:srgbClr val="C32D2E"/>
                </a:solidFill>
              </a:rPr>
              <a:t>inclusione</a:t>
            </a:r>
            <a:r>
              <a:rPr lang="it-IT" sz="3600" dirty="0" smtClean="0"/>
              <a:t> e valore sociale</a:t>
            </a:r>
          </a:p>
          <a:p>
            <a:endParaRPr lang="it-IT" sz="3600" dirty="0"/>
          </a:p>
          <a:p>
            <a:r>
              <a:rPr lang="it-IT" sz="3600" dirty="0" smtClean="0"/>
              <a:t>Motivare allo </a:t>
            </a:r>
            <a:r>
              <a:rPr lang="it-IT" sz="3600" dirty="0" smtClean="0">
                <a:solidFill>
                  <a:srgbClr val="C32D2E"/>
                </a:solidFill>
              </a:rPr>
              <a:t>studio</a:t>
            </a:r>
            <a:r>
              <a:rPr lang="it-IT" sz="3600" dirty="0" smtClean="0"/>
              <a:t> e alla creatività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858612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23" y="3696"/>
            <a:ext cx="932452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600" b="1" dirty="0" smtClean="0">
                <a:solidFill>
                  <a:srgbClr val="C32D2E"/>
                </a:solidFill>
              </a:rPr>
              <a:t>CREARE UNA COMMUNITY</a:t>
            </a:r>
            <a:endParaRPr lang="it-IT" sz="3600" b="1" dirty="0">
              <a:ln w="1905"/>
              <a:solidFill>
                <a:srgbClr val="C32D2E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59768" y="3717032"/>
            <a:ext cx="8184232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6"/>
                </a:solidFill>
              </a:rPr>
              <a:t>Il </a:t>
            </a:r>
            <a:r>
              <a:rPr lang="it-IT" sz="3600" dirty="0" smtClean="0">
                <a:solidFill>
                  <a:schemeClr val="accent3"/>
                </a:solidFill>
              </a:rPr>
              <a:t>content-</a:t>
            </a:r>
            <a:r>
              <a:rPr lang="it-IT" sz="3600" dirty="0" smtClean="0">
                <a:solidFill>
                  <a:schemeClr val="accent3"/>
                </a:solidFill>
              </a:rPr>
              <a:t>marketing</a:t>
            </a:r>
          </a:p>
          <a:p>
            <a:pPr algn="ctr"/>
            <a:endParaRPr lang="it-IT" sz="1000" dirty="0" smtClean="0">
              <a:solidFill>
                <a:schemeClr val="accent3"/>
              </a:solidFill>
            </a:endParaRPr>
          </a:p>
          <a:p>
            <a:r>
              <a:rPr lang="it-IT" sz="3200" dirty="0" smtClean="0">
                <a:solidFill>
                  <a:schemeClr val="accent6"/>
                </a:solidFill>
              </a:rPr>
              <a:t>Senza </a:t>
            </a:r>
            <a:r>
              <a:rPr lang="it-IT" sz="3200" dirty="0">
                <a:solidFill>
                  <a:schemeClr val="accent6"/>
                </a:solidFill>
              </a:rPr>
              <a:t>la </a:t>
            </a:r>
            <a:r>
              <a:rPr lang="it-IT" sz="3200" dirty="0">
                <a:solidFill>
                  <a:schemeClr val="accent3"/>
                </a:solidFill>
              </a:rPr>
              <a:t>fiducia</a:t>
            </a:r>
            <a:r>
              <a:rPr lang="it-IT" sz="3200" dirty="0">
                <a:solidFill>
                  <a:schemeClr val="accent6"/>
                </a:solidFill>
              </a:rPr>
              <a:t> come può funzionare l’economia? </a:t>
            </a:r>
            <a:endParaRPr lang="it-IT" sz="3200" dirty="0" smtClean="0">
              <a:solidFill>
                <a:schemeClr val="accent6"/>
              </a:solidFill>
            </a:endParaRPr>
          </a:p>
          <a:p>
            <a:r>
              <a:rPr lang="it-IT" sz="3200" dirty="0" smtClean="0">
                <a:solidFill>
                  <a:schemeClr val="accent6"/>
                </a:solidFill>
              </a:rPr>
              <a:t>Senza </a:t>
            </a:r>
            <a:r>
              <a:rPr lang="it-IT" sz="3200" dirty="0">
                <a:solidFill>
                  <a:schemeClr val="accent6"/>
                </a:solidFill>
              </a:rPr>
              <a:t>la </a:t>
            </a:r>
            <a:r>
              <a:rPr lang="it-IT" sz="3200" dirty="0">
                <a:solidFill>
                  <a:srgbClr val="C32D2E"/>
                </a:solidFill>
              </a:rPr>
              <a:t>stima</a:t>
            </a:r>
            <a:r>
              <a:rPr lang="it-IT" sz="3200" dirty="0">
                <a:solidFill>
                  <a:schemeClr val="accent6"/>
                </a:solidFill>
              </a:rPr>
              <a:t> come si orientano i clienti? Senza </a:t>
            </a:r>
            <a:r>
              <a:rPr lang="it-IT" sz="3200" dirty="0">
                <a:solidFill>
                  <a:srgbClr val="C32D2E"/>
                </a:solidFill>
              </a:rPr>
              <a:t>credito</a:t>
            </a:r>
            <a:r>
              <a:rPr lang="it-IT" sz="3200" dirty="0">
                <a:solidFill>
                  <a:schemeClr val="accent6"/>
                </a:solidFill>
              </a:rPr>
              <a:t> come è possibile investire?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980728"/>
            <a:ext cx="817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Il consenso, la partecipazione, la </a:t>
            </a:r>
            <a:r>
              <a:rPr lang="it-IT" sz="3200" dirty="0" smtClean="0">
                <a:solidFill>
                  <a:srgbClr val="C32D2E"/>
                </a:solidFill>
              </a:rPr>
              <a:t>cittadinanza</a:t>
            </a:r>
            <a:r>
              <a:rPr lang="it-IT" sz="3200" dirty="0" smtClean="0"/>
              <a:t> attiva</a:t>
            </a:r>
            <a:endParaRPr lang="it-IT" sz="3200" kern="1200" dirty="0"/>
          </a:p>
        </p:txBody>
      </p:sp>
      <p:sp>
        <p:nvSpPr>
          <p:cNvPr id="8" name="Rettangolo 7"/>
          <p:cNvSpPr/>
          <p:nvPr/>
        </p:nvSpPr>
        <p:spPr>
          <a:xfrm>
            <a:off x="971600" y="2276872"/>
            <a:ext cx="8028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Una comunità territoriale diventa </a:t>
            </a:r>
            <a:r>
              <a:rPr lang="it-IT" sz="3200" dirty="0" smtClean="0">
                <a:solidFill>
                  <a:srgbClr val="C32D2E"/>
                </a:solidFill>
              </a:rPr>
              <a:t>competente</a:t>
            </a:r>
            <a:r>
              <a:rPr lang="it-IT" sz="3200" dirty="0" smtClean="0"/>
              <a:t> ad affrontare i suoi problemi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64522110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tangolo 2"/>
          <p:cNvSpPr>
            <a:spLocks noChangeArrowheads="1"/>
          </p:cNvSpPr>
          <p:nvPr/>
        </p:nvSpPr>
        <p:spPr bwMode="auto">
          <a:xfrm>
            <a:off x="2483768" y="1556792"/>
            <a:ext cx="694826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rgbClr val="C32D2E"/>
                </a:solidFill>
              </a:rPr>
              <a:t>UNA </a:t>
            </a:r>
            <a:r>
              <a:rPr lang="it-IT" sz="3200" b="1" dirty="0" smtClean="0">
                <a:solidFill>
                  <a:srgbClr val="C32D2E"/>
                </a:solidFill>
              </a:rPr>
              <a:t>VETRINA</a:t>
            </a:r>
            <a:r>
              <a:rPr lang="it-IT" sz="3200" dirty="0" smtClean="0">
                <a:solidFill>
                  <a:srgbClr val="C32D2E"/>
                </a:solidFill>
              </a:rPr>
              <a:t> DEI PROTOTOPI MAKERS</a:t>
            </a:r>
            <a:r>
              <a:rPr lang="it-IT" sz="3200" dirty="0" smtClean="0"/>
              <a:t> </a:t>
            </a:r>
            <a:endParaRPr lang="it-IT" sz="1400" b="1" dirty="0">
              <a:solidFill>
                <a:srgbClr val="800000"/>
              </a:solidFill>
            </a:endParaRPr>
          </a:p>
        </p:txBody>
      </p:sp>
      <p:sp>
        <p:nvSpPr>
          <p:cNvPr id="23555" name="CasellaDiTesto 3"/>
          <p:cNvSpPr txBox="1">
            <a:spLocks noChangeArrowheads="1"/>
          </p:cNvSpPr>
          <p:nvPr/>
        </p:nvSpPr>
        <p:spPr bwMode="auto">
          <a:xfrm rot="17075234">
            <a:off x="-1240553" y="2616035"/>
            <a:ext cx="5063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3600" b="1" dirty="0" smtClean="0">
                <a:solidFill>
                  <a:srgbClr val="FF0000"/>
                </a:solidFill>
              </a:rPr>
              <a:t>IN SINTESI </a:t>
            </a:r>
            <a:r>
              <a:rPr lang="it-IT" sz="4800" b="1" dirty="0" smtClean="0">
                <a:solidFill>
                  <a:srgbClr val="FF0000"/>
                </a:solidFill>
                <a:sym typeface="Wingdings" charset="0"/>
              </a:rPr>
              <a:t>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5" name="Rettangolo 2"/>
          <p:cNvSpPr>
            <a:spLocks noChangeArrowheads="1"/>
          </p:cNvSpPr>
          <p:nvPr/>
        </p:nvSpPr>
        <p:spPr bwMode="auto">
          <a:xfrm>
            <a:off x="2411760" y="332656"/>
            <a:ext cx="648072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rgbClr val="C32D2E"/>
                </a:solidFill>
              </a:rPr>
              <a:t>UN </a:t>
            </a:r>
            <a:r>
              <a:rPr lang="it-IT" sz="3200" b="1" dirty="0" smtClean="0">
                <a:solidFill>
                  <a:srgbClr val="C32D2E"/>
                </a:solidFill>
              </a:rPr>
              <a:t>INCUBATORE</a:t>
            </a:r>
            <a:r>
              <a:rPr lang="it-IT" sz="3200" dirty="0" smtClean="0">
                <a:solidFill>
                  <a:srgbClr val="C32D2E"/>
                </a:solidFill>
              </a:rPr>
              <a:t> DI TALENTI</a:t>
            </a:r>
            <a:endParaRPr lang="it-IT" sz="2000" b="1" dirty="0">
              <a:solidFill>
                <a:srgbClr val="80000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411760" y="3212976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accent3"/>
                </a:solidFill>
              </a:rPr>
              <a:t>UN </a:t>
            </a:r>
            <a:r>
              <a:rPr lang="fr-FR" sz="3200" b="1" dirty="0" smtClean="0">
                <a:solidFill>
                  <a:schemeClr val="accent3"/>
                </a:solidFill>
              </a:rPr>
              <a:t>FABLAB</a:t>
            </a:r>
            <a:r>
              <a:rPr lang="fr-FR" sz="3200" dirty="0" smtClean="0">
                <a:solidFill>
                  <a:schemeClr val="accent3"/>
                </a:solidFill>
              </a:rPr>
              <a:t> PER POIRINO E CIRCONDARIO</a:t>
            </a:r>
            <a:endParaRPr lang="it-IT" sz="3200" dirty="0">
              <a:solidFill>
                <a:schemeClr val="accent3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475656" y="5517232"/>
            <a:ext cx="792088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t-IT" sz="4000" b="1" dirty="0" smtClean="0">
                <a:ln/>
                <a:solidFill>
                  <a:srgbClr val="FF0000"/>
                </a:solidFill>
              </a:rPr>
              <a:t>E</a:t>
            </a:r>
            <a:r>
              <a:rPr lang="fr-FR" sz="4000" b="1" dirty="0" smtClean="0">
                <a:ln/>
                <a:solidFill>
                  <a:srgbClr val="FF0000"/>
                </a:solidFill>
              </a:rPr>
              <a:t>SSERE ALL’AVANGUARDIA</a:t>
            </a:r>
            <a:endParaRPr lang="it-IT" sz="40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53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188640"/>
            <a:ext cx="7920880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6000" b="1" dirty="0" smtClean="0">
                <a:ln/>
                <a:solidFill>
                  <a:schemeClr val="accent3"/>
                </a:solidFill>
              </a:rPr>
              <a:t>Diamo un futuro di pubblica utilità alla chiesa dello spirito santo</a:t>
            </a:r>
            <a:endParaRPr lang="it-IT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331640" y="5373216"/>
            <a:ext cx="76214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i="1" dirty="0">
                <a:solidFill>
                  <a:srgbClr val="660066"/>
                </a:solidFill>
              </a:rPr>
              <a:t>FAI  UN  DONO  ALLA  TUA  CITTA’</a:t>
            </a:r>
            <a:endParaRPr lang="it-IT" sz="36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139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ottotitolo 2"/>
          <p:cNvSpPr>
            <a:spLocks noGrp="1"/>
          </p:cNvSpPr>
          <p:nvPr>
            <p:ph type="subTitle" idx="1"/>
          </p:nvPr>
        </p:nvSpPr>
        <p:spPr>
          <a:xfrm>
            <a:off x="683568" y="23912"/>
            <a:ext cx="8460432" cy="956816"/>
          </a:xfrm>
        </p:spPr>
        <p:txBody>
          <a:bodyPr/>
          <a:lstStyle/>
          <a:p>
            <a:pPr marL="26988" algn="ctr"/>
            <a:r>
              <a:rPr lang="it-IT" sz="5400" dirty="0" smtClean="0">
                <a:solidFill>
                  <a:srgbClr val="FF0000"/>
                </a:solidFill>
                <a:ea typeface="ＭＳ Ｐゴシック" pitchFamily="34" charset="-128"/>
              </a:rPr>
              <a:t>Ci inseriamo in una storia…</a:t>
            </a:r>
            <a:r>
              <a:rPr lang="it-IT" sz="5400" dirty="0" smtClean="0">
                <a:solidFill>
                  <a:srgbClr val="FF0000"/>
                </a:solidFill>
              </a:rPr>
              <a:t> </a:t>
            </a:r>
            <a:endParaRPr lang="it-IT" sz="54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26988" algn="ctr"/>
            <a:endParaRPr lang="it-IT" sz="1800" b="1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966664" y="1052736"/>
            <a:ext cx="8172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Il prof</a:t>
            </a:r>
            <a:r>
              <a:rPr lang="it-IT" sz="3200" dirty="0"/>
              <a:t>. Brossa (Memorie storiche di Poirino</a:t>
            </a:r>
            <a:r>
              <a:rPr lang="it-IT" sz="3200" dirty="0" smtClean="0"/>
              <a:t>) ipotizza </a:t>
            </a:r>
            <a:r>
              <a:rPr lang="it-IT" sz="3200" dirty="0"/>
              <a:t>che l'inizio della costruzione risalga al </a:t>
            </a:r>
            <a:r>
              <a:rPr lang="it-IT" sz="3200" dirty="0" smtClean="0"/>
              <a:t>1660. </a:t>
            </a:r>
            <a:r>
              <a:rPr lang="it-IT" sz="3200" dirty="0"/>
              <a:t>Fu completata nel 1663</a:t>
            </a:r>
            <a:r>
              <a:rPr lang="it-IT" sz="3200" dirty="0" smtClean="0"/>
              <a:t>.</a:t>
            </a:r>
          </a:p>
          <a:p>
            <a:r>
              <a:rPr lang="it-IT" sz="3200" dirty="0"/>
              <a:t>Nel 1677 venne costruito il piazzale di fronte alla chiesa</a:t>
            </a:r>
          </a:p>
          <a:p>
            <a:r>
              <a:rPr lang="it-IT" sz="3200" dirty="0"/>
              <a:t>Nel 1678 fu acquistata la campana.</a:t>
            </a:r>
          </a:p>
          <a:p>
            <a:r>
              <a:rPr lang="it-IT" sz="3200" dirty="0"/>
              <a:t>Tra il 1698 e il 1703 la Chiesa venne ampliata ed assunse l'attuale aspetto, per essere infine pitturata e </a:t>
            </a:r>
            <a:r>
              <a:rPr lang="it-IT" sz="3200" dirty="0" smtClean="0"/>
              <a:t>finestrata (</a:t>
            </a:r>
            <a:r>
              <a:rPr lang="it-IT" sz="3200" dirty="0"/>
              <a:t>1707) e dotata del portale e del pavimento mattonato (1712)</a:t>
            </a:r>
            <a:r>
              <a:rPr lang="it-IT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2973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3608" y="332656"/>
            <a:ext cx="7668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/>
              <a:t>Nel 1726 furono  costruite la sacrestia, la scala e l'oratorio.</a:t>
            </a:r>
          </a:p>
          <a:p>
            <a:r>
              <a:rPr lang="it-IT" sz="3200" dirty="0"/>
              <a:t>L'attuale facciata risale al 1736.</a:t>
            </a:r>
          </a:p>
          <a:p>
            <a:r>
              <a:rPr lang="it-IT" sz="3200" dirty="0"/>
              <a:t>Nel periodo napoleonico subì la sorte di quasi tutte le Confraternite, per cui l'immobile fu </a:t>
            </a:r>
            <a:r>
              <a:rPr lang="it-IT" sz="3200" dirty="0" smtClean="0"/>
              <a:t>utilizzato </a:t>
            </a:r>
            <a:r>
              <a:rPr lang="it-IT" sz="3200" dirty="0"/>
              <a:t>dal governo locale per oltre 10 anni</a:t>
            </a:r>
            <a:r>
              <a:rPr lang="it-IT" sz="3200" dirty="0" smtClean="0"/>
              <a:t>.</a:t>
            </a:r>
          </a:p>
          <a:p>
            <a:r>
              <a:rPr lang="it-IT" sz="3200" dirty="0"/>
              <a:t>Dopo la Restaurazione  continuò una vita stentata, tra alti e </a:t>
            </a:r>
            <a:r>
              <a:rPr lang="it-IT" sz="3200" dirty="0" smtClean="0"/>
              <a:t>bassi</a:t>
            </a:r>
            <a:r>
              <a:rPr lang="it-IT" sz="3200" dirty="0" smtClean="0"/>
              <a:t>.</a:t>
            </a:r>
            <a:endParaRPr lang="it-IT" sz="3200" dirty="0" smtClean="0"/>
          </a:p>
        </p:txBody>
      </p:sp>
      <p:sp>
        <p:nvSpPr>
          <p:cNvPr id="3" name="Rettangolo 2"/>
          <p:cNvSpPr/>
          <p:nvPr/>
        </p:nvSpPr>
        <p:spPr>
          <a:xfrm>
            <a:off x="971600" y="5157192"/>
            <a:ext cx="81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</a:rPr>
              <a:t>L’abbandono e la pericolosità dell’edificio è l’attualità di oggi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96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 rot="21341214">
            <a:off x="4932040" y="980728"/>
            <a:ext cx="3779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i="1" dirty="0">
                <a:solidFill>
                  <a:srgbClr val="660066"/>
                </a:solidFill>
              </a:rPr>
              <a:t>I</a:t>
            </a:r>
            <a:r>
              <a:rPr lang="it-IT" sz="4800" i="1" dirty="0" smtClean="0">
                <a:solidFill>
                  <a:srgbClr val="660066"/>
                </a:solidFill>
              </a:rPr>
              <a:t> </a:t>
            </a:r>
            <a:r>
              <a:rPr lang="it-IT" sz="4800" i="1" dirty="0" err="1">
                <a:solidFill>
                  <a:srgbClr val="660066"/>
                </a:solidFill>
              </a:rPr>
              <a:t>Batù</a:t>
            </a:r>
            <a:r>
              <a:rPr lang="it-IT" sz="4800" i="1" dirty="0">
                <a:solidFill>
                  <a:srgbClr val="660066"/>
                </a:solidFill>
              </a:rPr>
              <a:t> Gris</a:t>
            </a:r>
          </a:p>
        </p:txBody>
      </p:sp>
      <p:pic>
        <p:nvPicPr>
          <p:cNvPr id="4" name="Immagine 3" descr="Santo Spirito 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640"/>
            <a:ext cx="3600400" cy="4438525"/>
          </a:xfrm>
          <a:prstGeom prst="rect">
            <a:avLst/>
          </a:prstGeom>
        </p:spPr>
      </p:pic>
      <p:pic>
        <p:nvPicPr>
          <p:cNvPr id="5" name="Immagine 4" descr="Macintosh HD:Users:domenicocravero:Library:Containers:com.apple.mail:Data:Library:Mail Downloads:13DFA86A-B988-4813-A589-EB0ADFD5C59A:Santo Spirito 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36912"/>
            <a:ext cx="3816424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9209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971600" y="1628800"/>
            <a:ext cx="817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chemeClr val="accent3"/>
                </a:solidFill>
              </a:rPr>
              <a:t>Per il bene della collettività e in </a:t>
            </a:r>
            <a:r>
              <a:rPr lang="it-IT" sz="3200" dirty="0">
                <a:solidFill>
                  <a:schemeClr val="accent3"/>
                </a:solidFill>
              </a:rPr>
              <a:t>coerenza con mandato </a:t>
            </a:r>
            <a:r>
              <a:rPr lang="it-IT" sz="3200" dirty="0" smtClean="0">
                <a:solidFill>
                  <a:schemeClr val="accent3"/>
                </a:solidFill>
              </a:rPr>
              <a:t>originario</a:t>
            </a:r>
            <a:endParaRPr lang="it-IT" sz="3200" dirty="0">
              <a:solidFill>
                <a:schemeClr val="accent3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71600" y="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32D2E"/>
                </a:solidFill>
              </a:rPr>
              <a:t>Come utilizzare per scopi civili un luogo di culto?</a:t>
            </a:r>
            <a:endParaRPr lang="it-IT" sz="3600" b="1" dirty="0">
              <a:solidFill>
                <a:srgbClr val="C32D2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043608" y="2996952"/>
            <a:ext cx="8100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1. Confraternita </a:t>
            </a:r>
            <a:r>
              <a:rPr lang="it-IT" sz="2800" dirty="0" smtClean="0"/>
              <a:t>poirinese…</a:t>
            </a:r>
          </a:p>
          <a:p>
            <a:pPr algn="r"/>
            <a:r>
              <a:rPr lang="it-IT" sz="2800" i="1" dirty="0">
                <a:solidFill>
                  <a:srgbClr val="660066"/>
                </a:solidFill>
              </a:rPr>
              <a:t>un'associazione pubblica di fedeli</a:t>
            </a:r>
            <a:r>
              <a:rPr lang="it-IT" sz="2800" i="1" dirty="0" smtClean="0">
                <a:solidFill>
                  <a:srgbClr val="660066"/>
                </a:solidFill>
              </a:rPr>
              <a:t>…</a:t>
            </a:r>
          </a:p>
          <a:p>
            <a:pPr algn="r"/>
            <a:r>
              <a:rPr lang="it-IT" sz="2800" i="1" dirty="0" smtClean="0">
                <a:solidFill>
                  <a:srgbClr val="660066"/>
                </a:solidFill>
              </a:rPr>
              <a:t>per  </a:t>
            </a:r>
            <a:r>
              <a:rPr lang="it-IT" sz="2800" i="1" dirty="0">
                <a:solidFill>
                  <a:srgbClr val="660066"/>
                </a:solidFill>
              </a:rPr>
              <a:t>l'esercizio di opere di </a:t>
            </a:r>
            <a:r>
              <a:rPr lang="it-IT" sz="2800" i="1" dirty="0" smtClean="0">
                <a:solidFill>
                  <a:srgbClr val="660066"/>
                </a:solidFill>
              </a:rPr>
              <a:t>carità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043608" y="4611231"/>
            <a:ext cx="81003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2. Spirito </a:t>
            </a:r>
            <a:r>
              <a:rPr lang="it-IT" sz="2800" dirty="0"/>
              <a:t>di sapienza, intelletto, consiglio, fortezza, scienza</a:t>
            </a:r>
            <a:r>
              <a:rPr lang="it-IT" sz="2800" dirty="0" smtClean="0"/>
              <a:t>…</a:t>
            </a:r>
          </a:p>
          <a:p>
            <a:pPr algn="ctr"/>
            <a:r>
              <a:rPr lang="it-IT" sz="3600" b="1" i="1" dirty="0" smtClean="0">
                <a:solidFill>
                  <a:schemeClr val="accent3"/>
                </a:solidFill>
              </a:rPr>
              <a:t>Un’azione coraggiosa di saggezza, </a:t>
            </a:r>
          </a:p>
          <a:p>
            <a:pPr algn="ctr"/>
            <a:r>
              <a:rPr lang="it-IT" sz="3600" b="1" i="1" dirty="0" smtClean="0">
                <a:solidFill>
                  <a:schemeClr val="accent3"/>
                </a:solidFill>
              </a:rPr>
              <a:t>scienza e creatività</a:t>
            </a:r>
            <a:endParaRPr lang="it-IT" sz="36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59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971600" y="1268760"/>
            <a:ext cx="81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Emergenza </a:t>
            </a:r>
            <a:r>
              <a:rPr lang="it-IT" sz="3600" dirty="0" smtClean="0">
                <a:solidFill>
                  <a:srgbClr val="C32D2E"/>
                </a:solidFill>
              </a:rPr>
              <a:t>lavoro</a:t>
            </a:r>
            <a:endParaRPr lang="it-IT" sz="3600" dirty="0">
              <a:solidFill>
                <a:srgbClr val="C32D2E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71600" y="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>
                <a:solidFill>
                  <a:schemeClr val="accent3"/>
                </a:solidFill>
              </a:rPr>
              <a:t>Un’azione </a:t>
            </a:r>
            <a:r>
              <a:rPr lang="it-IT" sz="3600" b="1" i="1" dirty="0" smtClean="0">
                <a:solidFill>
                  <a:schemeClr val="accent3"/>
                </a:solidFill>
              </a:rPr>
              <a:t>coraggiosa…</a:t>
            </a:r>
            <a:endParaRPr lang="it-IT" sz="3600" b="1" dirty="0">
              <a:solidFill>
                <a:srgbClr val="C32D2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899592" y="3573016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Motivazione </a:t>
            </a:r>
            <a:r>
              <a:rPr lang="it-IT" sz="3600" dirty="0" smtClean="0">
                <a:solidFill>
                  <a:srgbClr val="C32D2E"/>
                </a:solidFill>
              </a:rPr>
              <a:t>scolastica</a:t>
            </a:r>
            <a:endParaRPr lang="it-IT" sz="3600" i="1" dirty="0" smtClean="0">
              <a:solidFill>
                <a:srgbClr val="C32D2E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99592" y="2492896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Promozione dei </a:t>
            </a:r>
            <a:r>
              <a:rPr lang="it-IT" sz="3600" dirty="0" smtClean="0">
                <a:solidFill>
                  <a:srgbClr val="C32D2E"/>
                </a:solidFill>
              </a:rPr>
              <a:t>talenti</a:t>
            </a:r>
            <a:endParaRPr lang="it-IT" sz="4400" b="1" dirty="0">
              <a:solidFill>
                <a:srgbClr val="C32D2E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971600" y="5157192"/>
            <a:ext cx="7992888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3600" b="1" dirty="0">
                <a:ln/>
                <a:solidFill>
                  <a:schemeClr val="accent3"/>
                </a:solidFill>
              </a:rPr>
              <a:t>UN INCUBATORE DI </a:t>
            </a:r>
            <a:r>
              <a:rPr lang="it-IT" sz="3600" b="1" dirty="0" smtClean="0">
                <a:ln/>
                <a:solidFill>
                  <a:schemeClr val="accent3"/>
                </a:solidFill>
              </a:rPr>
              <a:t>TALENTI per L’ARTIGIANATO INDUSTRIALE</a:t>
            </a:r>
            <a:endParaRPr lang="it-IT" sz="3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76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10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tangolo 2"/>
          <p:cNvSpPr>
            <a:spLocks noChangeArrowheads="1"/>
          </p:cNvSpPr>
          <p:nvPr/>
        </p:nvSpPr>
        <p:spPr bwMode="auto">
          <a:xfrm>
            <a:off x="2332501" y="2996952"/>
            <a:ext cx="68407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600" dirty="0" smtClean="0">
                <a:solidFill>
                  <a:srgbClr val="000000"/>
                </a:solidFill>
              </a:rPr>
              <a:t>Il nuovo movimento dei </a:t>
            </a:r>
            <a:r>
              <a:rPr lang="it-IT" sz="3600" b="1" dirty="0" err="1" smtClean="0">
                <a:solidFill>
                  <a:srgbClr val="C32D2E"/>
                </a:solidFill>
              </a:rPr>
              <a:t>M</a:t>
            </a:r>
            <a:r>
              <a:rPr lang="it-IT" sz="3600" dirty="0" err="1" smtClean="0">
                <a:solidFill>
                  <a:srgbClr val="000000"/>
                </a:solidFill>
              </a:rPr>
              <a:t>akers</a:t>
            </a:r>
            <a:r>
              <a:rPr lang="it-IT" sz="3600" dirty="0" smtClean="0">
                <a:solidFill>
                  <a:srgbClr val="000000"/>
                </a:solidFill>
              </a:rPr>
              <a:t> </a:t>
            </a:r>
            <a:endParaRPr lang="it-IT" sz="1600" b="1" dirty="0">
              <a:solidFill>
                <a:srgbClr val="000000"/>
              </a:solidFill>
            </a:endParaRPr>
          </a:p>
        </p:txBody>
      </p:sp>
      <p:sp>
        <p:nvSpPr>
          <p:cNvPr id="23555" name="CasellaDiTesto 3"/>
          <p:cNvSpPr txBox="1">
            <a:spLocks noChangeArrowheads="1"/>
          </p:cNvSpPr>
          <p:nvPr/>
        </p:nvSpPr>
        <p:spPr bwMode="auto">
          <a:xfrm rot="16851988">
            <a:off x="-1918967" y="2646467"/>
            <a:ext cx="576834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4000" b="1" dirty="0" smtClean="0">
                <a:solidFill>
                  <a:srgbClr val="FF0000"/>
                </a:solidFill>
              </a:rPr>
              <a:t>Cambia il lavoro…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5400" b="1" dirty="0" smtClean="0">
                <a:solidFill>
                  <a:srgbClr val="FF0000"/>
                </a:solidFill>
                <a:sym typeface="Wingdings" charset="0"/>
              </a:rPr>
              <a:t>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5" name="Rettangolo 2"/>
          <p:cNvSpPr>
            <a:spLocks noChangeArrowheads="1"/>
          </p:cNvSpPr>
          <p:nvPr/>
        </p:nvSpPr>
        <p:spPr bwMode="auto">
          <a:xfrm>
            <a:off x="2339752" y="1052736"/>
            <a:ext cx="63107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600" dirty="0" smtClean="0"/>
              <a:t>L’</a:t>
            </a:r>
            <a:r>
              <a:rPr lang="it-IT" sz="3600" b="1" dirty="0" smtClean="0">
                <a:solidFill>
                  <a:srgbClr val="C32D2E"/>
                </a:solidFill>
              </a:rPr>
              <a:t>a</a:t>
            </a:r>
            <a:r>
              <a:rPr lang="it-IT" sz="3600" dirty="0" smtClean="0">
                <a:solidFill>
                  <a:srgbClr val="000000"/>
                </a:solidFill>
              </a:rPr>
              <a:t>rtigiano</a:t>
            </a:r>
            <a:r>
              <a:rPr lang="it-IT" sz="3600" dirty="0" smtClean="0">
                <a:solidFill>
                  <a:srgbClr val="C32D2E"/>
                </a:solidFill>
              </a:rPr>
              <a:t> </a:t>
            </a:r>
            <a:r>
              <a:rPr lang="it-IT" sz="3600" b="1" dirty="0" smtClean="0">
                <a:solidFill>
                  <a:srgbClr val="C32D2E"/>
                </a:solidFill>
              </a:rPr>
              <a:t>i</a:t>
            </a:r>
            <a:r>
              <a:rPr lang="it-IT" sz="3600" dirty="0" smtClean="0">
                <a:solidFill>
                  <a:srgbClr val="000000"/>
                </a:solidFill>
              </a:rPr>
              <a:t>ndustriale</a:t>
            </a:r>
            <a:endParaRPr lang="it-IT" sz="2400" b="1" dirty="0">
              <a:solidFill>
                <a:srgbClr val="000000"/>
              </a:solidFill>
            </a:endParaRPr>
          </a:p>
        </p:txBody>
      </p:sp>
      <p:sp>
        <p:nvSpPr>
          <p:cNvPr id="6" name="Rettangolo 2"/>
          <p:cNvSpPr>
            <a:spLocks noChangeArrowheads="1"/>
          </p:cNvSpPr>
          <p:nvPr/>
        </p:nvSpPr>
        <p:spPr bwMode="auto">
          <a:xfrm>
            <a:off x="2339752" y="1988840"/>
            <a:ext cx="69623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600" dirty="0" smtClean="0">
                <a:solidFill>
                  <a:srgbClr val="000000"/>
                </a:solidFill>
              </a:rPr>
              <a:t>La</a:t>
            </a:r>
            <a:r>
              <a:rPr lang="it-IT" sz="3600" dirty="0" smtClean="0">
                <a:solidFill>
                  <a:srgbClr val="C32D2E"/>
                </a:solidFill>
              </a:rPr>
              <a:t> </a:t>
            </a:r>
            <a:r>
              <a:rPr lang="it-IT" sz="3600" b="1" dirty="0" smtClean="0">
                <a:solidFill>
                  <a:srgbClr val="C32D2E"/>
                </a:solidFill>
              </a:rPr>
              <a:t>c</a:t>
            </a:r>
            <a:r>
              <a:rPr lang="it-IT" sz="3600" dirty="0" smtClean="0">
                <a:solidFill>
                  <a:srgbClr val="000000"/>
                </a:solidFill>
              </a:rPr>
              <a:t>ondivisione delle</a:t>
            </a:r>
            <a:r>
              <a:rPr lang="it-IT" sz="3600" b="1" dirty="0" smtClean="0">
                <a:solidFill>
                  <a:srgbClr val="C32D2E"/>
                </a:solidFill>
              </a:rPr>
              <a:t> i</a:t>
            </a:r>
            <a:r>
              <a:rPr lang="it-IT" sz="3600" dirty="0" smtClean="0">
                <a:solidFill>
                  <a:srgbClr val="000000"/>
                </a:solidFill>
              </a:rPr>
              <a:t>nvenzioni</a:t>
            </a:r>
            <a:endParaRPr lang="it-IT" sz="2400" b="1" dirty="0">
              <a:solidFill>
                <a:srgbClr val="000000"/>
              </a:solidFill>
            </a:endParaRPr>
          </a:p>
        </p:txBody>
      </p:sp>
      <p:sp>
        <p:nvSpPr>
          <p:cNvPr id="7" name="Rettangolo 2"/>
          <p:cNvSpPr>
            <a:spLocks noChangeArrowheads="1"/>
          </p:cNvSpPr>
          <p:nvPr/>
        </p:nvSpPr>
        <p:spPr bwMode="auto">
          <a:xfrm>
            <a:off x="2339752" y="5949280"/>
            <a:ext cx="63107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600" dirty="0" smtClean="0"/>
              <a:t>Il</a:t>
            </a:r>
            <a:r>
              <a:rPr lang="it-IT" sz="3600" dirty="0" smtClean="0">
                <a:solidFill>
                  <a:srgbClr val="C32D2E"/>
                </a:solidFill>
              </a:rPr>
              <a:t> </a:t>
            </a:r>
            <a:r>
              <a:rPr lang="it-IT" sz="3600" dirty="0" err="1" smtClean="0">
                <a:solidFill>
                  <a:srgbClr val="C32D2E"/>
                </a:solidFill>
              </a:rPr>
              <a:t>C</a:t>
            </a:r>
            <a:r>
              <a:rPr lang="it-IT" sz="3600" dirty="0" err="1" smtClean="0"/>
              <a:t>rowfunding</a:t>
            </a:r>
            <a:endParaRPr lang="it-IT" sz="2400" b="1" dirty="0">
              <a:solidFill>
                <a:srgbClr val="800000"/>
              </a:solidFill>
            </a:endParaRPr>
          </a:p>
        </p:txBody>
      </p:sp>
      <p:sp>
        <p:nvSpPr>
          <p:cNvPr id="8" name="Rettangolo 2"/>
          <p:cNvSpPr>
            <a:spLocks noChangeArrowheads="1"/>
          </p:cNvSpPr>
          <p:nvPr/>
        </p:nvSpPr>
        <p:spPr bwMode="auto">
          <a:xfrm>
            <a:off x="2339752" y="188640"/>
            <a:ext cx="60227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600" dirty="0" smtClean="0">
                <a:solidFill>
                  <a:srgbClr val="000000"/>
                </a:solidFill>
              </a:rPr>
              <a:t>L’</a:t>
            </a:r>
            <a:r>
              <a:rPr lang="it-IT" sz="3600" b="1" dirty="0" smtClean="0">
                <a:solidFill>
                  <a:schemeClr val="accent3"/>
                </a:solidFill>
              </a:rPr>
              <a:t>e</a:t>
            </a:r>
            <a:r>
              <a:rPr lang="it-IT" sz="3600" dirty="0" smtClean="0">
                <a:solidFill>
                  <a:srgbClr val="000000"/>
                </a:solidFill>
              </a:rPr>
              <a:t>conomia </a:t>
            </a:r>
            <a:r>
              <a:rPr lang="it-IT" sz="3600" b="1" dirty="0" smtClean="0">
                <a:solidFill>
                  <a:srgbClr val="C32D2E"/>
                </a:solidFill>
              </a:rPr>
              <a:t>c</a:t>
            </a:r>
            <a:r>
              <a:rPr lang="it-IT" sz="3600" dirty="0" smtClean="0">
                <a:solidFill>
                  <a:srgbClr val="000000"/>
                </a:solidFill>
              </a:rPr>
              <a:t>ontributiva</a:t>
            </a:r>
            <a:endParaRPr lang="it-IT" sz="2400" b="1" dirty="0">
              <a:solidFill>
                <a:srgbClr val="00000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267744" y="4005064"/>
            <a:ext cx="6696744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Nuove tecnologie: </a:t>
            </a:r>
            <a:r>
              <a:rPr lang="it-IT" sz="3600" b="1" dirty="0">
                <a:solidFill>
                  <a:srgbClr val="C32D2E"/>
                </a:solidFill>
              </a:rPr>
              <a:t>A</a:t>
            </a:r>
            <a:r>
              <a:rPr lang="it-IT" sz="3600" dirty="0"/>
              <a:t>rduino, </a:t>
            </a:r>
            <a:r>
              <a:rPr lang="it-IT" sz="3600" dirty="0" smtClean="0"/>
              <a:t>stampa </a:t>
            </a:r>
            <a:r>
              <a:rPr lang="it-IT" sz="3600" b="1" dirty="0">
                <a:solidFill>
                  <a:srgbClr val="C32D2E"/>
                </a:solidFill>
              </a:rPr>
              <a:t>3D</a:t>
            </a:r>
            <a:r>
              <a:rPr lang="it-IT" sz="3600" dirty="0"/>
              <a:t>, </a:t>
            </a:r>
            <a:r>
              <a:rPr lang="it-IT" sz="3600" dirty="0" err="1" smtClean="0">
                <a:solidFill>
                  <a:srgbClr val="C32D2E"/>
                </a:solidFill>
              </a:rPr>
              <a:t>F</a:t>
            </a:r>
            <a:r>
              <a:rPr lang="it-IT" sz="3600" dirty="0" err="1" smtClean="0"/>
              <a:t>ab</a:t>
            </a:r>
            <a:r>
              <a:rPr lang="it-IT" sz="3600" dirty="0" err="1" smtClean="0">
                <a:solidFill>
                  <a:srgbClr val="C32D2E"/>
                </a:solidFill>
              </a:rPr>
              <a:t>L</a:t>
            </a:r>
            <a:r>
              <a:rPr lang="it-IT" sz="3600" dirty="0" err="1" smtClean="0"/>
              <a:t>ab</a:t>
            </a:r>
            <a:r>
              <a:rPr lang="it-IT" sz="3600" dirty="0"/>
              <a:t>, </a:t>
            </a:r>
            <a:r>
              <a:rPr lang="it-IT" sz="3600" b="1" dirty="0" smtClean="0">
                <a:solidFill>
                  <a:srgbClr val="C32D2E"/>
                </a:solidFill>
              </a:rPr>
              <a:t>o</a:t>
            </a:r>
            <a:r>
              <a:rPr lang="it-IT" sz="3600" dirty="0" smtClean="0"/>
              <a:t>pen hardware…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4149437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5" grpId="0"/>
      <p:bldP spid="6" grpId="0"/>
      <p:bldP spid="7" grpId="0"/>
      <p:bldP spid="8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043608" y="764704"/>
            <a:ext cx="8316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Il </a:t>
            </a:r>
            <a:r>
              <a:rPr lang="it-IT" sz="3200" dirty="0" smtClean="0">
                <a:solidFill>
                  <a:srgbClr val="C32D2E"/>
                </a:solidFill>
              </a:rPr>
              <a:t>web</a:t>
            </a:r>
            <a:r>
              <a:rPr lang="it-IT" sz="3200" dirty="0" smtClean="0"/>
              <a:t> ha </a:t>
            </a:r>
            <a:r>
              <a:rPr lang="it-IT" sz="3200" dirty="0"/>
              <a:t>reso democratici sia gli strumenti dell’invenzione sia quelli di produzione </a:t>
            </a:r>
          </a:p>
        </p:txBody>
      </p:sp>
      <p:sp>
        <p:nvSpPr>
          <p:cNvPr id="8" name="Rettangolo 7"/>
          <p:cNvSpPr/>
          <p:nvPr/>
        </p:nvSpPr>
        <p:spPr>
          <a:xfrm>
            <a:off x="1043608" y="3717032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Una </a:t>
            </a:r>
            <a:r>
              <a:rPr lang="it-IT" sz="3200" dirty="0"/>
              <a:t>norma culturale </a:t>
            </a:r>
            <a:r>
              <a:rPr lang="it-IT" sz="3200" dirty="0" smtClean="0"/>
              <a:t>spinge a </a:t>
            </a:r>
            <a:r>
              <a:rPr lang="it-IT" sz="3200" dirty="0"/>
              <a:t>condividere i progetti  e </a:t>
            </a:r>
            <a:r>
              <a:rPr lang="it-IT" sz="3200" dirty="0">
                <a:solidFill>
                  <a:srgbClr val="C32D2E"/>
                </a:solidFill>
              </a:rPr>
              <a:t>collaborare</a:t>
            </a:r>
            <a:r>
              <a:rPr lang="it-IT" sz="3200" dirty="0"/>
              <a:t> con gli altri in community </a:t>
            </a:r>
            <a:r>
              <a:rPr lang="it-IT" sz="3200" dirty="0" smtClean="0"/>
              <a:t>reali e on </a:t>
            </a:r>
            <a:r>
              <a:rPr lang="it-IT" sz="3200" dirty="0"/>
              <a:t>line </a:t>
            </a:r>
          </a:p>
        </p:txBody>
      </p:sp>
      <p:sp>
        <p:nvSpPr>
          <p:cNvPr id="9" name="Rettangolo 8"/>
          <p:cNvSpPr/>
          <p:nvPr/>
        </p:nvSpPr>
        <p:spPr>
          <a:xfrm>
            <a:off x="971600" y="1988840"/>
            <a:ext cx="81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Le </a:t>
            </a:r>
            <a:r>
              <a:rPr lang="it-IT" sz="3200" dirty="0"/>
              <a:t>fabbriche che se la stanno cavando bene hanno difficoltà a trovare </a:t>
            </a:r>
            <a:r>
              <a:rPr lang="it-IT" sz="3200" dirty="0">
                <a:solidFill>
                  <a:srgbClr val="C32D2E"/>
                </a:solidFill>
              </a:rPr>
              <a:t>lavoratori qualificati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971600" y="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32D2E"/>
                </a:solidFill>
              </a:rPr>
              <a:t>INVENTARE IL LAVORO</a:t>
            </a:r>
            <a:endParaRPr lang="it-IT" sz="3600" b="1" dirty="0">
              <a:solidFill>
                <a:srgbClr val="C32D2E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50669" y="5323447"/>
            <a:ext cx="8100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Si può </a:t>
            </a:r>
            <a:r>
              <a:rPr lang="it-IT" sz="3200" dirty="0" smtClean="0">
                <a:solidFill>
                  <a:srgbClr val="C32D2E"/>
                </a:solidFill>
              </a:rPr>
              <a:t>competere</a:t>
            </a:r>
            <a:r>
              <a:rPr lang="it-IT" sz="3200" dirty="0" smtClean="0"/>
              <a:t> </a:t>
            </a:r>
            <a:r>
              <a:rPr lang="it-IT" sz="3200" dirty="0"/>
              <a:t>con il lavoro </a:t>
            </a:r>
            <a:r>
              <a:rPr lang="it-IT" sz="3200" dirty="0" err="1"/>
              <a:t>low-cost</a:t>
            </a:r>
            <a:r>
              <a:rPr lang="it-IT" sz="3200" dirty="0"/>
              <a:t> cinese utilizzando tecniche di manifattura </a:t>
            </a:r>
            <a:r>
              <a:rPr lang="it-IT" sz="3200" dirty="0" smtClean="0"/>
              <a:t>digitale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937257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5244</TotalTime>
  <Words>592</Words>
  <Application>Microsoft Macintosh PowerPoint</Application>
  <PresentationFormat>Presentazione su schermo (4:3)</PresentationFormat>
  <Paragraphs>79</Paragraphs>
  <Slides>15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17" baseType="lpstr">
      <vt:lpstr>Solstizio</vt:lpstr>
      <vt:lpstr>Personalizza struttura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MODELLO ORGANIZZATIVO</dc:title>
  <dc:creator>Utente Windows</dc:creator>
  <cp:lastModifiedBy>Domenico Cravero</cp:lastModifiedBy>
  <cp:revision>209</cp:revision>
  <cp:lastPrinted>2017-02-20T09:24:42Z</cp:lastPrinted>
  <dcterms:created xsi:type="dcterms:W3CDTF">2010-07-25T17:02:16Z</dcterms:created>
  <dcterms:modified xsi:type="dcterms:W3CDTF">2017-02-21T14:56:40Z</dcterms:modified>
</cp:coreProperties>
</file>